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223" r:id="rId1"/>
    <p:sldMasterId id="2147485227" r:id="rId2"/>
    <p:sldMasterId id="2147485229" r:id="rId3"/>
  </p:sldMasterIdLst>
  <p:notesMasterIdLst>
    <p:notesMasterId r:id="rId10"/>
  </p:notesMasterIdLst>
  <p:handoutMasterIdLst>
    <p:handoutMasterId r:id="rId11"/>
  </p:handoutMasterIdLst>
  <p:sldIdLst>
    <p:sldId id="471" r:id="rId4"/>
    <p:sldId id="401" r:id="rId5"/>
    <p:sldId id="361" r:id="rId6"/>
    <p:sldId id="377" r:id="rId7"/>
    <p:sldId id="362" r:id="rId8"/>
    <p:sldId id="363" r:id="rId9"/>
  </p:sldIdLst>
  <p:sldSz cx="9144000" cy="5143500" type="screen16x9"/>
  <p:notesSz cx="7010400" cy="92964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3278"/>
    <a:srgbClr val="646569"/>
    <a:srgbClr val="80469A"/>
    <a:srgbClr val="D9B11D"/>
    <a:srgbClr val="E8C956"/>
    <a:srgbClr val="002D73"/>
    <a:srgbClr val="898989"/>
    <a:srgbClr val="00ACDC"/>
    <a:srgbClr val="FFFFFF"/>
    <a:srgbClr val="D6E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041" autoAdjust="0"/>
    <p:restoredTop sz="94660"/>
  </p:normalViewPr>
  <p:slideViewPr>
    <p:cSldViewPr>
      <p:cViewPr varScale="1">
        <p:scale>
          <a:sx n="126" d="100"/>
          <a:sy n="126" d="100"/>
        </p:scale>
        <p:origin x="132" y="3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97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57C1F75C-90CC-422A-AD5B-1C71DC5636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5363"/>
            <a:ext cx="7010400" cy="4629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>
            <a:lvl1pPr algn="ctr" defTabSz="934876" eaLnBrk="1" hangingPunct="1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GPSII/MAPP Leader’s Guide</a:t>
            </a:r>
            <a:br>
              <a:rPr lang="en-US"/>
            </a:br>
            <a:r>
              <a:rPr lang="en-US"/>
              <a:t>PowerPoint Presentation 2014 </a:t>
            </a:r>
          </a:p>
        </p:txBody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id="{EA1A4EF1-ACE1-4EB7-BBCE-EA606DB64A2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830312"/>
            <a:ext cx="701040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b" anchorCtr="0" compatLnSpc="1">
            <a:prstTxWarp prst="textNoShape">
              <a:avLst/>
            </a:prstTxWarp>
          </a:bodyPr>
          <a:lstStyle>
            <a:lvl1pPr algn="ctr" defTabSz="933542" eaLnBrk="1" hangingPunct="1"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43A2A10-3094-4406-8D8C-605124DCF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B5C0BEF-53F5-4ABB-BFBC-C4F01F73E4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>
            <a:lvl1pPr defTabSz="934876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EF0F0D3-2F1C-487E-9606-380A2AAD6A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2666" y="0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>
            <a:lvl1pPr algn="r" defTabSz="934876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98F868C2-5BC1-4595-BAB5-B45D8F55395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96D2BEE-FAAB-415C-846F-933F0203B8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06" y="4416742"/>
            <a:ext cx="5609588" cy="4182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5161F23-7110-46D4-A898-F171F08DD5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312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b" anchorCtr="0" compatLnSpc="1">
            <a:prstTxWarp prst="textNoShape">
              <a:avLst/>
            </a:prstTxWarp>
          </a:bodyPr>
          <a:lstStyle>
            <a:lvl1pPr defTabSz="934876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42DEF3E-2484-4FF1-B294-61F0D15D3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666" y="8830312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b" anchorCtr="0" compatLnSpc="1">
            <a:prstTxWarp prst="textNoShape">
              <a:avLst/>
            </a:prstTxWarp>
          </a:bodyPr>
          <a:lstStyle>
            <a:lvl1pPr algn="r" defTabSz="933542" eaLnBrk="1" hangingPunct="1">
              <a:defRPr sz="1200"/>
            </a:lvl1pPr>
          </a:lstStyle>
          <a:p>
            <a:pPr>
              <a:defRPr/>
            </a:pPr>
            <a:fld id="{CEB12E2F-80C7-48A8-87C2-E80316250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581277"/>
            <a:ext cx="8229600" cy="486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Master subtitle style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828802"/>
            <a:ext cx="8229600" cy="657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 baseline="0"/>
            </a:lvl1pPr>
          </a:lstStyle>
          <a:p>
            <a:r>
              <a:rPr lang="en-US" dirty="0"/>
              <a:t>Master Title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401009240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BDF6A90-9D9F-40CC-BFEC-A96367211BC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343760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BDF6A90-9D9F-40CC-BFEC-A96367211BC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" y="1171575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59847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01EC0-B013-45F7-A461-4B4FF02E4F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8600" y="1033462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</p:spTree>
    <p:extLst>
      <p:ext uri="{BB962C8B-B14F-4D97-AF65-F5344CB8AC3E}">
        <p14:creationId xmlns:p14="http://schemas.microsoft.com/office/powerpoint/2010/main" val="288561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665976"/>
            <a:ext cx="4038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115624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323977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246240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323977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7F8C07-6669-4968-B72B-BF40D11325E2}"/>
              </a:ext>
            </a:extLst>
          </p:cNvPr>
          <p:cNvSpPr/>
          <p:nvPr userDrawn="1"/>
        </p:nvSpPr>
        <p:spPr>
          <a:xfrm>
            <a:off x="6781800" y="432435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3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581151"/>
            <a:ext cx="8686800" cy="2971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  <a:p>
            <a:pPr lvl="0"/>
            <a:r>
              <a:rPr lang="en-US" dirty="0"/>
              <a:t>Heading Takes Two Lines</a:t>
            </a:r>
          </a:p>
        </p:txBody>
      </p:sp>
    </p:spTree>
    <p:extLst>
      <p:ext uri="{BB962C8B-B14F-4D97-AF65-F5344CB8AC3E}">
        <p14:creationId xmlns:p14="http://schemas.microsoft.com/office/powerpoint/2010/main" val="174078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(3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962149"/>
            <a:ext cx="8686800" cy="2590801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  <a:br>
              <a:rPr lang="en-US" dirty="0"/>
            </a:br>
            <a:r>
              <a:rPr lang="en-US" dirty="0"/>
              <a:t>Heading Takes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</p:spTree>
    <p:extLst>
      <p:ext uri="{BB962C8B-B14F-4D97-AF65-F5344CB8AC3E}">
        <p14:creationId xmlns:p14="http://schemas.microsoft.com/office/powerpoint/2010/main" val="341384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323977"/>
            <a:ext cx="4114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31C330-830C-489F-B961-D9FB0089DD6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24400" y="1323977"/>
            <a:ext cx="4114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</p:spTree>
    <p:extLst>
      <p:ext uri="{BB962C8B-B14F-4D97-AF65-F5344CB8AC3E}">
        <p14:creationId xmlns:p14="http://schemas.microsoft.com/office/powerpoint/2010/main" val="261442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(2 Lines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504950"/>
            <a:ext cx="4114800" cy="289560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  <a:p>
            <a:pPr lvl="0"/>
            <a:r>
              <a:rPr lang="en-US" dirty="0"/>
              <a:t>2nd Title Line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31C330-830C-489F-B961-D9FB0089DD6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24400" y="1504950"/>
            <a:ext cx="4114800" cy="289560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</p:spTree>
    <p:extLst>
      <p:ext uri="{BB962C8B-B14F-4D97-AF65-F5344CB8AC3E}">
        <p14:creationId xmlns:p14="http://schemas.microsoft.com/office/powerpoint/2010/main" val="91084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0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ogo for the Office of Children and Family Services" title="OCF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032"/>
            <a:ext cx="5105400" cy="117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1E1D-7280-49D6-A2E2-CE63FE17EF1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GPSII/MAPP Leader’s Guide   September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457200" y="3943352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050" smtClean="0">
                <a:solidFill>
                  <a:schemeClr val="bg1"/>
                </a:solidFill>
              </a:rPr>
              <a:pPr/>
              <a:t>February 18, 2020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7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</p:sldLayoutIdLst>
  <p:hf hdr="0"/>
  <p:txStyles>
    <p:titleStyle>
      <a:lvl1pPr algn="ctr" defTabSz="685750" rtl="0" eaLnBrk="1" latinLnBrk="0" hangingPunct="1">
        <a:spcBef>
          <a:spcPct val="0"/>
        </a:spcBef>
        <a:buNone/>
        <a:defRPr sz="3000" b="1" kern="120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56" indent="-257156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 for the Office of Children and Family Services" title="OCF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84" y="4476750"/>
            <a:ext cx="2068916" cy="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1540456"/>
            <a:ext cx="533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52400" y="8810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>
                <a:solidFill>
                  <a:srgbClr val="002D73"/>
                </a:solidFill>
              </a:rPr>
              <a:pPr/>
              <a:t>February 18, 2020</a:t>
            </a:fld>
            <a:endParaRPr lang="en-US" sz="1200" dirty="0">
              <a:solidFill>
                <a:srgbClr val="002D73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305800" y="88109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8" r:id="rId1"/>
  </p:sldLayoutIdLst>
  <p:txStyles>
    <p:titleStyle>
      <a:lvl1pPr algn="ctr" defTabSz="68575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Logo for the Office of Children and Family Services" title="OCFS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84" y="4476750"/>
            <a:ext cx="2068916" cy="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2349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152400" y="8810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February 18, 2020</a:t>
            </a:fld>
            <a:endParaRPr lang="en-US" sz="12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305800" y="88109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0" y="2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36BA64C-4A83-43D1-B67F-B8068DB81F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273" y="4463877"/>
            <a:ext cx="685800" cy="5060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39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0" r:id="rId1"/>
    <p:sldLayoutId id="2147485239" r:id="rId2"/>
    <p:sldLayoutId id="2147485234" r:id="rId3"/>
    <p:sldLayoutId id="2147485235" r:id="rId4"/>
    <p:sldLayoutId id="2147485231" r:id="rId5"/>
    <p:sldLayoutId id="2147485240" r:id="rId6"/>
    <p:sldLayoutId id="2147485233" r:id="rId7"/>
    <p:sldLayoutId id="2147485238" r:id="rId8"/>
    <p:sldLayoutId id="2147485241" r:id="rId9"/>
    <p:sldLayoutId id="2147485236" r:id="rId10"/>
  </p:sldLayoutIdLst>
  <p:txStyles>
    <p:titleStyle>
      <a:lvl1pPr algn="ctr" defTabSz="68575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56" indent="-257156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71" indent="-21429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186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60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35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0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C2E1BD-A780-4622-8C1B-A3D86439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65976"/>
            <a:ext cx="4572000" cy="2582174"/>
          </a:xfrm>
        </p:spPr>
        <p:txBody>
          <a:bodyPr>
            <a:normAutofit fontScale="90000"/>
          </a:bodyPr>
          <a:lstStyle/>
          <a:p>
            <a:r>
              <a:rPr lang="en-US" dirty="0"/>
              <a:t>Meeting 2</a:t>
            </a:r>
            <a:br>
              <a:rPr lang="en-US" dirty="0"/>
            </a:br>
            <a:r>
              <a:rPr lang="en-US" sz="3100" dirty="0"/>
              <a:t>Where the MAPP Leads: A Foster Care and Adoption Experience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1038E70-16EC-4738-A0AF-D084AF7F6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612384"/>
            <a:ext cx="3657600" cy="26988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34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Content Placeholder 5" descr="6">
            <a:extLst>
              <a:ext uri="{FF2B5EF4-FFF2-40B4-BE49-F238E27FC236}">
                <a16:creationId xmlns:a16="http://schemas.microsoft.com/office/drawing/2014/main" id="{C4C9B3F4-1594-4F30-BBED-3E08FB37A7D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5750"/>
            <a:ext cx="4640263" cy="4246563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CA8A847-650E-4581-ADC5-607BB02D2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90" y="506730"/>
            <a:ext cx="4836619" cy="4427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EC200-01AC-4BCE-8436-B784F46AA30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Erikson's Stages of Development*</a:t>
            </a:r>
            <a:endParaRPr lang="en-US" dirty="0"/>
          </a:p>
        </p:txBody>
      </p:sp>
      <p:sp>
        <p:nvSpPr>
          <p:cNvPr id="50183" name="Text Box 4">
            <a:extLst>
              <a:ext uri="{FF2B5EF4-FFF2-40B4-BE49-F238E27FC236}">
                <a16:creationId xmlns:a16="http://schemas.microsoft.com/office/drawing/2014/main" id="{35ABFE28-00EE-4934-B838-545003161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226" y="4807891"/>
            <a:ext cx="37657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dirty="0">
                <a:cs typeface="Arial" panose="020B0604020202020204" pitchFamily="34" charset="0"/>
              </a:rPr>
              <a:t>* Erickson, E.H. Childhood and Society, 2d ed. NY: WW Norton, 1963.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F62F3B-F66A-4382-A14B-C3845F1333C4}"/>
              </a:ext>
            </a:extLst>
          </p:cNvPr>
          <p:cNvGrpSpPr/>
          <p:nvPr/>
        </p:nvGrpSpPr>
        <p:grpSpPr>
          <a:xfrm>
            <a:off x="2209800" y="1047750"/>
            <a:ext cx="4648199" cy="3657600"/>
            <a:chOff x="152400" y="1047750"/>
            <a:chExt cx="4648199" cy="3657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8967D5-94E8-4CA3-9A7B-3242977D7148}"/>
                </a:ext>
              </a:extLst>
            </p:cNvPr>
            <p:cNvSpPr/>
            <p:nvPr/>
          </p:nvSpPr>
          <p:spPr>
            <a:xfrm>
              <a:off x="152400" y="4110144"/>
              <a:ext cx="4648199" cy="59520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Birth – Age 2</a:t>
              </a: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Trust vs Mistrust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E6C3E6-57A6-4508-B32B-9080C3104884}"/>
                </a:ext>
              </a:extLst>
            </p:cNvPr>
            <p:cNvSpPr/>
            <p:nvPr/>
          </p:nvSpPr>
          <p:spPr>
            <a:xfrm>
              <a:off x="381000" y="3500544"/>
              <a:ext cx="4191000" cy="5952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Ages 2 – 3</a:t>
              </a: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Autonomy vs Shame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6F674E-CF43-4FC9-B069-CED32BF3FE0A}"/>
                </a:ext>
              </a:extLst>
            </p:cNvPr>
            <p:cNvSpPr/>
            <p:nvPr/>
          </p:nvSpPr>
          <p:spPr>
            <a:xfrm>
              <a:off x="638175" y="2876550"/>
              <a:ext cx="3705225" cy="59520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Ages 3 – 5</a:t>
              </a: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Initiative vs Guilt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7A4F80-A646-444D-B582-1FC00E4D6E12}"/>
                </a:ext>
              </a:extLst>
            </p:cNvPr>
            <p:cNvSpPr/>
            <p:nvPr/>
          </p:nvSpPr>
          <p:spPr>
            <a:xfrm>
              <a:off x="838200" y="2266950"/>
              <a:ext cx="3276600" cy="59520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Ages 6 – Puberty</a:t>
              </a: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Industry vs Inferiority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7353A2-A521-4889-8157-E941DF30ECAB}"/>
                </a:ext>
              </a:extLst>
            </p:cNvPr>
            <p:cNvSpPr/>
            <p:nvPr/>
          </p:nvSpPr>
          <p:spPr>
            <a:xfrm>
              <a:off x="1066800" y="1657350"/>
              <a:ext cx="2819400" cy="59520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Adolescence</a:t>
              </a: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Identity vs Diffusion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C20C96-839D-413D-9F25-F7C44C74F23E}"/>
                </a:ext>
              </a:extLst>
            </p:cNvPr>
            <p:cNvSpPr/>
            <p:nvPr/>
          </p:nvSpPr>
          <p:spPr>
            <a:xfrm>
              <a:off x="1319212" y="1047750"/>
              <a:ext cx="2333625" cy="59520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Young Adulthood</a:t>
              </a: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Intimacy vs Isolation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C2B9C2-E591-4A02-A177-959CBB82E23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Video: The Children are Listening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ACFDD4-90FB-4152-956F-1EB882F42133}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501017"/>
            <a:ext cx="822960" cy="822960"/>
            <a:chOff x="1151310" y="3429000"/>
            <a:chExt cx="9144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A7715F-93E1-4477-A0EE-9332292FC878}"/>
                </a:ext>
              </a:extLst>
            </p:cNvPr>
            <p:cNvSpPr/>
            <p:nvPr/>
          </p:nvSpPr>
          <p:spPr>
            <a:xfrm>
              <a:off x="1151310" y="3429000"/>
              <a:ext cx="914400" cy="914400"/>
            </a:xfrm>
            <a:prstGeom prst="ellipse">
              <a:avLst/>
            </a:prstGeom>
            <a:solidFill>
              <a:srgbClr val="4EB647"/>
            </a:solidFill>
            <a:ln>
              <a:solidFill>
                <a:srgbClr val="4EB6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Graphic 28" descr="Film reel">
              <a:extLst>
                <a:ext uri="{FF2B5EF4-FFF2-40B4-BE49-F238E27FC236}">
                  <a16:creationId xmlns:a16="http://schemas.microsoft.com/office/drawing/2014/main" id="{9A0B948E-306D-40F2-A2B7-E4AD0F9A28A3}"/>
                </a:ext>
              </a:extLst>
            </p:cNvPr>
            <p:cNvSpPr/>
            <p:nvPr/>
          </p:nvSpPr>
          <p:spPr>
            <a:xfrm>
              <a:off x="1318950" y="3596640"/>
              <a:ext cx="624840" cy="586740"/>
            </a:xfrm>
            <a:custGeom>
              <a:avLst/>
              <a:gdLst>
                <a:gd name="connsiteX0" fmla="*/ 365760 w 624840"/>
                <a:gd name="connsiteY0" fmla="*/ 365760 h 586740"/>
                <a:gd name="connsiteX1" fmla="*/ 381000 w 624840"/>
                <a:gd name="connsiteY1" fmla="*/ 325374 h 586740"/>
                <a:gd name="connsiteX2" fmla="*/ 381000 w 624840"/>
                <a:gd name="connsiteY2" fmla="*/ 342900 h 586740"/>
                <a:gd name="connsiteX3" fmla="*/ 392430 w 624840"/>
                <a:gd name="connsiteY3" fmla="*/ 416052 h 586740"/>
                <a:gd name="connsiteX4" fmla="*/ 365760 w 624840"/>
                <a:gd name="connsiteY4" fmla="*/ 365760 h 586740"/>
                <a:gd name="connsiteX5" fmla="*/ 289560 w 624840"/>
                <a:gd name="connsiteY5" fmla="*/ 350520 h 586740"/>
                <a:gd name="connsiteX6" fmla="*/ 228600 w 624840"/>
                <a:gd name="connsiteY6" fmla="*/ 289560 h 586740"/>
                <a:gd name="connsiteX7" fmla="*/ 289560 w 624840"/>
                <a:gd name="connsiteY7" fmla="*/ 228600 h 586740"/>
                <a:gd name="connsiteX8" fmla="*/ 350520 w 624840"/>
                <a:gd name="connsiteY8" fmla="*/ 289560 h 586740"/>
                <a:gd name="connsiteX9" fmla="*/ 289560 w 624840"/>
                <a:gd name="connsiteY9" fmla="*/ 350520 h 586740"/>
                <a:gd name="connsiteX10" fmla="*/ 289560 w 624840"/>
                <a:gd name="connsiteY10" fmla="*/ 502920 h 586740"/>
                <a:gd name="connsiteX11" fmla="*/ 228600 w 624840"/>
                <a:gd name="connsiteY11" fmla="*/ 441960 h 586740"/>
                <a:gd name="connsiteX12" fmla="*/ 289560 w 624840"/>
                <a:gd name="connsiteY12" fmla="*/ 381000 h 586740"/>
                <a:gd name="connsiteX13" fmla="*/ 350520 w 624840"/>
                <a:gd name="connsiteY13" fmla="*/ 441960 h 586740"/>
                <a:gd name="connsiteX14" fmla="*/ 289560 w 624840"/>
                <a:gd name="connsiteY14" fmla="*/ 502920 h 586740"/>
                <a:gd name="connsiteX15" fmla="*/ 152400 w 624840"/>
                <a:gd name="connsiteY15" fmla="*/ 426720 h 586740"/>
                <a:gd name="connsiteX16" fmla="*/ 91440 w 624840"/>
                <a:gd name="connsiteY16" fmla="*/ 365760 h 586740"/>
                <a:gd name="connsiteX17" fmla="*/ 152400 w 624840"/>
                <a:gd name="connsiteY17" fmla="*/ 304800 h 586740"/>
                <a:gd name="connsiteX18" fmla="*/ 213360 w 624840"/>
                <a:gd name="connsiteY18" fmla="*/ 365760 h 586740"/>
                <a:gd name="connsiteX19" fmla="*/ 152400 w 624840"/>
                <a:gd name="connsiteY19" fmla="*/ 426720 h 586740"/>
                <a:gd name="connsiteX20" fmla="*/ 152400 w 624840"/>
                <a:gd name="connsiteY20" fmla="*/ 152400 h 586740"/>
                <a:gd name="connsiteX21" fmla="*/ 204978 w 624840"/>
                <a:gd name="connsiteY21" fmla="*/ 182118 h 586740"/>
                <a:gd name="connsiteX22" fmla="*/ 153924 w 624840"/>
                <a:gd name="connsiteY22" fmla="*/ 274320 h 586740"/>
                <a:gd name="connsiteX23" fmla="*/ 153162 w 624840"/>
                <a:gd name="connsiteY23" fmla="*/ 274320 h 586740"/>
                <a:gd name="connsiteX24" fmla="*/ 92202 w 624840"/>
                <a:gd name="connsiteY24" fmla="*/ 213360 h 586740"/>
                <a:gd name="connsiteX25" fmla="*/ 152400 w 624840"/>
                <a:gd name="connsiteY25" fmla="*/ 152400 h 586740"/>
                <a:gd name="connsiteX26" fmla="*/ 289560 w 624840"/>
                <a:gd name="connsiteY26" fmla="*/ 76200 h 586740"/>
                <a:gd name="connsiteX27" fmla="*/ 350520 w 624840"/>
                <a:gd name="connsiteY27" fmla="*/ 137160 h 586740"/>
                <a:gd name="connsiteX28" fmla="*/ 344424 w 624840"/>
                <a:gd name="connsiteY28" fmla="*/ 163830 h 586740"/>
                <a:gd name="connsiteX29" fmla="*/ 289560 w 624840"/>
                <a:gd name="connsiteY29" fmla="*/ 152400 h 586740"/>
                <a:gd name="connsiteX30" fmla="*/ 234696 w 624840"/>
                <a:gd name="connsiteY30" fmla="*/ 163830 h 586740"/>
                <a:gd name="connsiteX31" fmla="*/ 228600 w 624840"/>
                <a:gd name="connsiteY31" fmla="*/ 137160 h 586740"/>
                <a:gd name="connsiteX32" fmla="*/ 289560 w 624840"/>
                <a:gd name="connsiteY32" fmla="*/ 76200 h 586740"/>
                <a:gd name="connsiteX33" fmla="*/ 426720 w 624840"/>
                <a:gd name="connsiteY33" fmla="*/ 152400 h 586740"/>
                <a:gd name="connsiteX34" fmla="*/ 487680 w 624840"/>
                <a:gd name="connsiteY34" fmla="*/ 213360 h 586740"/>
                <a:gd name="connsiteX35" fmla="*/ 426720 w 624840"/>
                <a:gd name="connsiteY35" fmla="*/ 274320 h 586740"/>
                <a:gd name="connsiteX36" fmla="*/ 425958 w 624840"/>
                <a:gd name="connsiteY36" fmla="*/ 274320 h 586740"/>
                <a:gd name="connsiteX37" fmla="*/ 374904 w 624840"/>
                <a:gd name="connsiteY37" fmla="*/ 182118 h 586740"/>
                <a:gd name="connsiteX38" fmla="*/ 426720 w 624840"/>
                <a:gd name="connsiteY38" fmla="*/ 152400 h 586740"/>
                <a:gd name="connsiteX39" fmla="*/ 426720 w 624840"/>
                <a:gd name="connsiteY39" fmla="*/ 342900 h 586740"/>
                <a:gd name="connsiteX40" fmla="*/ 426720 w 624840"/>
                <a:gd name="connsiteY40" fmla="*/ 304800 h 586740"/>
                <a:gd name="connsiteX41" fmla="*/ 487680 w 624840"/>
                <a:gd name="connsiteY41" fmla="*/ 365760 h 586740"/>
                <a:gd name="connsiteX42" fmla="*/ 444246 w 624840"/>
                <a:gd name="connsiteY42" fmla="*/ 424434 h 586740"/>
                <a:gd name="connsiteX43" fmla="*/ 426720 w 624840"/>
                <a:gd name="connsiteY43" fmla="*/ 342900 h 586740"/>
                <a:gd name="connsiteX44" fmla="*/ 624840 w 624840"/>
                <a:gd name="connsiteY44" fmla="*/ 541020 h 586740"/>
                <a:gd name="connsiteX45" fmla="*/ 495300 w 624840"/>
                <a:gd name="connsiteY45" fmla="*/ 493014 h 586740"/>
                <a:gd name="connsiteX46" fmla="*/ 579120 w 624840"/>
                <a:gd name="connsiteY46" fmla="*/ 289560 h 586740"/>
                <a:gd name="connsiteX47" fmla="*/ 289560 w 624840"/>
                <a:gd name="connsiteY47" fmla="*/ 0 h 586740"/>
                <a:gd name="connsiteX48" fmla="*/ 0 w 624840"/>
                <a:gd name="connsiteY48" fmla="*/ 289560 h 586740"/>
                <a:gd name="connsiteX49" fmla="*/ 289560 w 624840"/>
                <a:gd name="connsiteY49" fmla="*/ 579120 h 586740"/>
                <a:gd name="connsiteX50" fmla="*/ 461010 w 624840"/>
                <a:gd name="connsiteY50" fmla="*/ 522732 h 586740"/>
                <a:gd name="connsiteX51" fmla="*/ 624840 w 624840"/>
                <a:gd name="connsiteY51" fmla="*/ 586740 h 586740"/>
                <a:gd name="connsiteX52" fmla="*/ 624840 w 624840"/>
                <a:gd name="connsiteY52" fmla="*/ 541020 h 58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24840" h="586740">
                  <a:moveTo>
                    <a:pt x="365760" y="365760"/>
                  </a:moveTo>
                  <a:cubicBezTo>
                    <a:pt x="365760" y="350520"/>
                    <a:pt x="371856" y="336042"/>
                    <a:pt x="381000" y="325374"/>
                  </a:cubicBezTo>
                  <a:lnTo>
                    <a:pt x="381000" y="342900"/>
                  </a:lnTo>
                  <a:cubicBezTo>
                    <a:pt x="381000" y="368046"/>
                    <a:pt x="384810" y="393192"/>
                    <a:pt x="392430" y="416052"/>
                  </a:cubicBezTo>
                  <a:cubicBezTo>
                    <a:pt x="376428" y="404622"/>
                    <a:pt x="365760" y="386334"/>
                    <a:pt x="365760" y="365760"/>
                  </a:cubicBezTo>
                  <a:close/>
                  <a:moveTo>
                    <a:pt x="289560" y="350520"/>
                  </a:moveTo>
                  <a:cubicBezTo>
                    <a:pt x="256032" y="350520"/>
                    <a:pt x="228600" y="323088"/>
                    <a:pt x="228600" y="289560"/>
                  </a:cubicBezTo>
                  <a:cubicBezTo>
                    <a:pt x="228600" y="256032"/>
                    <a:pt x="256032" y="228600"/>
                    <a:pt x="289560" y="228600"/>
                  </a:cubicBezTo>
                  <a:cubicBezTo>
                    <a:pt x="323088" y="228600"/>
                    <a:pt x="350520" y="256032"/>
                    <a:pt x="350520" y="289560"/>
                  </a:cubicBezTo>
                  <a:cubicBezTo>
                    <a:pt x="350520" y="323088"/>
                    <a:pt x="323088" y="350520"/>
                    <a:pt x="289560" y="350520"/>
                  </a:cubicBezTo>
                  <a:close/>
                  <a:moveTo>
                    <a:pt x="289560" y="502920"/>
                  </a:moveTo>
                  <a:cubicBezTo>
                    <a:pt x="256032" y="502920"/>
                    <a:pt x="228600" y="475488"/>
                    <a:pt x="228600" y="441960"/>
                  </a:cubicBezTo>
                  <a:cubicBezTo>
                    <a:pt x="228600" y="408432"/>
                    <a:pt x="256032" y="381000"/>
                    <a:pt x="289560" y="381000"/>
                  </a:cubicBezTo>
                  <a:cubicBezTo>
                    <a:pt x="323088" y="381000"/>
                    <a:pt x="350520" y="408432"/>
                    <a:pt x="350520" y="441960"/>
                  </a:cubicBezTo>
                  <a:cubicBezTo>
                    <a:pt x="350520" y="475488"/>
                    <a:pt x="323088" y="502920"/>
                    <a:pt x="289560" y="502920"/>
                  </a:cubicBezTo>
                  <a:close/>
                  <a:moveTo>
                    <a:pt x="152400" y="426720"/>
                  </a:moveTo>
                  <a:cubicBezTo>
                    <a:pt x="118872" y="426720"/>
                    <a:pt x="91440" y="399288"/>
                    <a:pt x="91440" y="365760"/>
                  </a:cubicBezTo>
                  <a:cubicBezTo>
                    <a:pt x="91440" y="332232"/>
                    <a:pt x="118872" y="304800"/>
                    <a:pt x="152400" y="304800"/>
                  </a:cubicBezTo>
                  <a:cubicBezTo>
                    <a:pt x="185928" y="304800"/>
                    <a:pt x="213360" y="332232"/>
                    <a:pt x="213360" y="365760"/>
                  </a:cubicBezTo>
                  <a:cubicBezTo>
                    <a:pt x="213360" y="399288"/>
                    <a:pt x="185928" y="426720"/>
                    <a:pt x="152400" y="426720"/>
                  </a:cubicBezTo>
                  <a:close/>
                  <a:moveTo>
                    <a:pt x="152400" y="152400"/>
                  </a:moveTo>
                  <a:cubicBezTo>
                    <a:pt x="174498" y="152400"/>
                    <a:pt x="194310" y="164592"/>
                    <a:pt x="204978" y="182118"/>
                  </a:cubicBezTo>
                  <a:cubicBezTo>
                    <a:pt x="176784" y="204216"/>
                    <a:pt x="157734" y="236982"/>
                    <a:pt x="153924" y="274320"/>
                  </a:cubicBezTo>
                  <a:lnTo>
                    <a:pt x="153162" y="274320"/>
                  </a:lnTo>
                  <a:cubicBezTo>
                    <a:pt x="119634" y="274320"/>
                    <a:pt x="92202" y="246888"/>
                    <a:pt x="92202" y="213360"/>
                  </a:cubicBezTo>
                  <a:cubicBezTo>
                    <a:pt x="92202" y="179832"/>
                    <a:pt x="118872" y="152400"/>
                    <a:pt x="152400" y="152400"/>
                  </a:cubicBezTo>
                  <a:close/>
                  <a:moveTo>
                    <a:pt x="289560" y="76200"/>
                  </a:moveTo>
                  <a:cubicBezTo>
                    <a:pt x="323088" y="76200"/>
                    <a:pt x="350520" y="103632"/>
                    <a:pt x="350520" y="137160"/>
                  </a:cubicBezTo>
                  <a:cubicBezTo>
                    <a:pt x="350520" y="147066"/>
                    <a:pt x="348234" y="155448"/>
                    <a:pt x="344424" y="163830"/>
                  </a:cubicBezTo>
                  <a:cubicBezTo>
                    <a:pt x="327660" y="156210"/>
                    <a:pt x="309372" y="152400"/>
                    <a:pt x="289560" y="152400"/>
                  </a:cubicBezTo>
                  <a:cubicBezTo>
                    <a:pt x="269748" y="152400"/>
                    <a:pt x="251460" y="156210"/>
                    <a:pt x="234696" y="163830"/>
                  </a:cubicBezTo>
                  <a:cubicBezTo>
                    <a:pt x="230886" y="155448"/>
                    <a:pt x="228600" y="147066"/>
                    <a:pt x="228600" y="137160"/>
                  </a:cubicBezTo>
                  <a:cubicBezTo>
                    <a:pt x="228600" y="103632"/>
                    <a:pt x="256032" y="76200"/>
                    <a:pt x="289560" y="76200"/>
                  </a:cubicBezTo>
                  <a:close/>
                  <a:moveTo>
                    <a:pt x="426720" y="152400"/>
                  </a:moveTo>
                  <a:cubicBezTo>
                    <a:pt x="460248" y="152400"/>
                    <a:pt x="487680" y="179832"/>
                    <a:pt x="487680" y="213360"/>
                  </a:cubicBezTo>
                  <a:cubicBezTo>
                    <a:pt x="487680" y="246888"/>
                    <a:pt x="460248" y="274320"/>
                    <a:pt x="426720" y="274320"/>
                  </a:cubicBezTo>
                  <a:lnTo>
                    <a:pt x="425958" y="274320"/>
                  </a:lnTo>
                  <a:cubicBezTo>
                    <a:pt x="422148" y="236982"/>
                    <a:pt x="402336" y="204216"/>
                    <a:pt x="374904" y="182118"/>
                  </a:cubicBezTo>
                  <a:cubicBezTo>
                    <a:pt x="384810" y="164592"/>
                    <a:pt x="404622" y="152400"/>
                    <a:pt x="426720" y="152400"/>
                  </a:cubicBezTo>
                  <a:close/>
                  <a:moveTo>
                    <a:pt x="426720" y="342900"/>
                  </a:moveTo>
                  <a:lnTo>
                    <a:pt x="426720" y="304800"/>
                  </a:lnTo>
                  <a:cubicBezTo>
                    <a:pt x="460248" y="304800"/>
                    <a:pt x="487680" y="332232"/>
                    <a:pt x="487680" y="365760"/>
                  </a:cubicBezTo>
                  <a:cubicBezTo>
                    <a:pt x="487680" y="393192"/>
                    <a:pt x="469392" y="416814"/>
                    <a:pt x="444246" y="424434"/>
                  </a:cubicBezTo>
                  <a:cubicBezTo>
                    <a:pt x="432816" y="399288"/>
                    <a:pt x="426720" y="371856"/>
                    <a:pt x="426720" y="342900"/>
                  </a:cubicBezTo>
                  <a:close/>
                  <a:moveTo>
                    <a:pt x="624840" y="541020"/>
                  </a:moveTo>
                  <a:cubicBezTo>
                    <a:pt x="575310" y="541020"/>
                    <a:pt x="530352" y="522732"/>
                    <a:pt x="495300" y="493014"/>
                  </a:cubicBezTo>
                  <a:cubicBezTo>
                    <a:pt x="547116" y="440436"/>
                    <a:pt x="579120" y="368808"/>
                    <a:pt x="579120" y="289560"/>
                  </a:cubicBezTo>
                  <a:cubicBezTo>
                    <a:pt x="579120" y="129540"/>
                    <a:pt x="449580" y="0"/>
                    <a:pt x="289560" y="0"/>
                  </a:cubicBezTo>
                  <a:cubicBezTo>
                    <a:pt x="129540" y="0"/>
                    <a:pt x="0" y="129540"/>
                    <a:pt x="0" y="289560"/>
                  </a:cubicBezTo>
                  <a:cubicBezTo>
                    <a:pt x="0" y="449580"/>
                    <a:pt x="129540" y="579120"/>
                    <a:pt x="289560" y="579120"/>
                  </a:cubicBezTo>
                  <a:cubicBezTo>
                    <a:pt x="353568" y="579120"/>
                    <a:pt x="413004" y="558546"/>
                    <a:pt x="461010" y="522732"/>
                  </a:cubicBezTo>
                  <a:cubicBezTo>
                    <a:pt x="504444" y="562356"/>
                    <a:pt x="561594" y="586740"/>
                    <a:pt x="624840" y="586740"/>
                  </a:cubicBezTo>
                  <a:lnTo>
                    <a:pt x="624840" y="541020"/>
                  </a:lnTo>
                  <a:close/>
                </a:path>
              </a:pathLst>
            </a:custGeom>
            <a:solidFill>
              <a:schemeClr val="bg1"/>
            </a:solidFill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 descr="A picture containing tree, outdoor, person, sky&#10;&#10;Description automatically generated">
            <a:extLst>
              <a:ext uri="{FF2B5EF4-FFF2-40B4-BE49-F238E27FC236}">
                <a16:creationId xmlns:a16="http://schemas.microsoft.com/office/drawing/2014/main" id="{40AB339D-8191-46E4-869F-A1CD2F12B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81" y="1504950"/>
            <a:ext cx="4815238" cy="2742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2FA7602-CD1A-417D-ADBC-B7F7A9477F98}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505779"/>
            <a:ext cx="822960" cy="822960"/>
            <a:chOff x="2567603" y="2430780"/>
            <a:chExt cx="914400" cy="9144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D00F932-587B-4ABE-99EC-234868A92AF3}"/>
                </a:ext>
              </a:extLst>
            </p:cNvPr>
            <p:cNvSpPr/>
            <p:nvPr/>
          </p:nvSpPr>
          <p:spPr>
            <a:xfrm>
              <a:off x="2567603" y="2430780"/>
              <a:ext cx="914400" cy="914400"/>
            </a:xfrm>
            <a:prstGeom prst="ellipse">
              <a:avLst/>
            </a:prstGeom>
            <a:solidFill>
              <a:srgbClr val="18AAD1"/>
            </a:solidFill>
            <a:ln>
              <a:solidFill>
                <a:srgbClr val="18AA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aphic 56" descr="Chat">
              <a:extLst>
                <a:ext uri="{FF2B5EF4-FFF2-40B4-BE49-F238E27FC236}">
                  <a16:creationId xmlns:a16="http://schemas.microsoft.com/office/drawing/2014/main" id="{5DEEDC06-492B-4E91-A10C-47EF3EBA38BD}"/>
                </a:ext>
              </a:extLst>
            </p:cNvPr>
            <p:cNvGrpSpPr/>
            <p:nvPr/>
          </p:nvGrpSpPr>
          <p:grpSpPr>
            <a:xfrm>
              <a:off x="2659043" y="2522220"/>
              <a:ext cx="731520" cy="731520"/>
              <a:chOff x="4114800" y="2971800"/>
              <a:chExt cx="914400" cy="914400"/>
            </a:xfrm>
            <a:solidFill>
              <a:schemeClr val="bg1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7B6F8A8-A253-4C41-9933-9837630FDC6E}"/>
                  </a:ext>
                </a:extLst>
              </p:cNvPr>
              <p:cNvSpPr/>
              <p:nvPr/>
            </p:nvSpPr>
            <p:spPr>
              <a:xfrm>
                <a:off x="4191000" y="3162300"/>
                <a:ext cx="476250" cy="428625"/>
              </a:xfrm>
              <a:custGeom>
                <a:avLst/>
                <a:gdLst>
                  <a:gd name="connsiteX0" fmla="*/ 323850 w 476250"/>
                  <a:gd name="connsiteY0" fmla="*/ 66675 h 428625"/>
                  <a:gd name="connsiteX1" fmla="*/ 476250 w 476250"/>
                  <a:gd name="connsiteY1" fmla="*/ 66675 h 428625"/>
                  <a:gd name="connsiteX2" fmla="*/ 476250 w 476250"/>
                  <a:gd name="connsiteY2" fmla="*/ 38100 h 428625"/>
                  <a:gd name="connsiteX3" fmla="*/ 438150 w 476250"/>
                  <a:gd name="connsiteY3" fmla="*/ 0 h 428625"/>
                  <a:gd name="connsiteX4" fmla="*/ 38100 w 476250"/>
                  <a:gd name="connsiteY4" fmla="*/ 0 h 428625"/>
                  <a:gd name="connsiteX5" fmla="*/ 0 w 476250"/>
                  <a:gd name="connsiteY5" fmla="*/ 38100 h 428625"/>
                  <a:gd name="connsiteX6" fmla="*/ 0 w 476250"/>
                  <a:gd name="connsiteY6" fmla="*/ 295275 h 428625"/>
                  <a:gd name="connsiteX7" fmla="*/ 38100 w 476250"/>
                  <a:gd name="connsiteY7" fmla="*/ 333375 h 428625"/>
                  <a:gd name="connsiteX8" fmla="*/ 95250 w 476250"/>
                  <a:gd name="connsiteY8" fmla="*/ 333375 h 428625"/>
                  <a:gd name="connsiteX9" fmla="*/ 95250 w 476250"/>
                  <a:gd name="connsiteY9" fmla="*/ 428625 h 428625"/>
                  <a:gd name="connsiteX10" fmla="*/ 190500 w 476250"/>
                  <a:gd name="connsiteY10" fmla="*/ 333375 h 428625"/>
                  <a:gd name="connsiteX11" fmla="*/ 247650 w 476250"/>
                  <a:gd name="connsiteY11" fmla="*/ 333375 h 428625"/>
                  <a:gd name="connsiteX12" fmla="*/ 247650 w 476250"/>
                  <a:gd name="connsiteY12" fmla="*/ 142875 h 428625"/>
                  <a:gd name="connsiteX13" fmla="*/ 323850 w 476250"/>
                  <a:gd name="connsiteY13" fmla="*/ 6667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250" h="428625">
                    <a:moveTo>
                      <a:pt x="323850" y="66675"/>
                    </a:moveTo>
                    <a:lnTo>
                      <a:pt x="476250" y="66675"/>
                    </a:lnTo>
                    <a:lnTo>
                      <a:pt x="476250" y="38100"/>
                    </a:lnTo>
                    <a:cubicBezTo>
                      <a:pt x="476250" y="17145"/>
                      <a:pt x="459105" y="0"/>
                      <a:pt x="438150" y="0"/>
                    </a:cubicBezTo>
                    <a:lnTo>
                      <a:pt x="38100" y="0"/>
                    </a:lnTo>
                    <a:cubicBezTo>
                      <a:pt x="17145" y="0"/>
                      <a:pt x="0" y="17145"/>
                      <a:pt x="0" y="38100"/>
                    </a:cubicBezTo>
                    <a:lnTo>
                      <a:pt x="0" y="295275"/>
                    </a:lnTo>
                    <a:cubicBezTo>
                      <a:pt x="0" y="316230"/>
                      <a:pt x="17145" y="333375"/>
                      <a:pt x="38100" y="333375"/>
                    </a:cubicBezTo>
                    <a:lnTo>
                      <a:pt x="95250" y="333375"/>
                    </a:lnTo>
                    <a:lnTo>
                      <a:pt x="95250" y="428625"/>
                    </a:lnTo>
                    <a:lnTo>
                      <a:pt x="190500" y="333375"/>
                    </a:lnTo>
                    <a:lnTo>
                      <a:pt x="247650" y="333375"/>
                    </a:lnTo>
                    <a:lnTo>
                      <a:pt x="247650" y="142875"/>
                    </a:lnTo>
                    <a:cubicBezTo>
                      <a:pt x="247650" y="100965"/>
                      <a:pt x="281940" y="66675"/>
                      <a:pt x="323850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E25C6AF-08AA-4BA7-B5A1-6EE2BA491262}"/>
                  </a:ext>
                </a:extLst>
              </p:cNvPr>
              <p:cNvSpPr/>
              <p:nvPr/>
            </p:nvSpPr>
            <p:spPr>
              <a:xfrm>
                <a:off x="4476750" y="3267075"/>
                <a:ext cx="476250" cy="428625"/>
              </a:xfrm>
              <a:custGeom>
                <a:avLst/>
                <a:gdLst>
                  <a:gd name="connsiteX0" fmla="*/ 438150 w 476250"/>
                  <a:gd name="connsiteY0" fmla="*/ 0 h 428625"/>
                  <a:gd name="connsiteX1" fmla="*/ 38100 w 476250"/>
                  <a:gd name="connsiteY1" fmla="*/ 0 h 428625"/>
                  <a:gd name="connsiteX2" fmla="*/ 0 w 476250"/>
                  <a:gd name="connsiteY2" fmla="*/ 38100 h 428625"/>
                  <a:gd name="connsiteX3" fmla="*/ 0 w 476250"/>
                  <a:gd name="connsiteY3" fmla="*/ 295275 h 428625"/>
                  <a:gd name="connsiteX4" fmla="*/ 38100 w 476250"/>
                  <a:gd name="connsiteY4" fmla="*/ 333375 h 428625"/>
                  <a:gd name="connsiteX5" fmla="*/ 285750 w 476250"/>
                  <a:gd name="connsiteY5" fmla="*/ 333375 h 428625"/>
                  <a:gd name="connsiteX6" fmla="*/ 381000 w 476250"/>
                  <a:gd name="connsiteY6" fmla="*/ 428625 h 428625"/>
                  <a:gd name="connsiteX7" fmla="*/ 381000 w 476250"/>
                  <a:gd name="connsiteY7" fmla="*/ 333375 h 428625"/>
                  <a:gd name="connsiteX8" fmla="*/ 438150 w 476250"/>
                  <a:gd name="connsiteY8" fmla="*/ 333375 h 428625"/>
                  <a:gd name="connsiteX9" fmla="*/ 476250 w 476250"/>
                  <a:gd name="connsiteY9" fmla="*/ 295275 h 428625"/>
                  <a:gd name="connsiteX10" fmla="*/ 476250 w 476250"/>
                  <a:gd name="connsiteY10" fmla="*/ 38100 h 428625"/>
                  <a:gd name="connsiteX11" fmla="*/ 438150 w 476250"/>
                  <a:gd name="connsiteY11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0" h="428625">
                    <a:moveTo>
                      <a:pt x="438150" y="0"/>
                    </a:moveTo>
                    <a:lnTo>
                      <a:pt x="38100" y="0"/>
                    </a:lnTo>
                    <a:cubicBezTo>
                      <a:pt x="17145" y="0"/>
                      <a:pt x="0" y="17145"/>
                      <a:pt x="0" y="38100"/>
                    </a:cubicBezTo>
                    <a:lnTo>
                      <a:pt x="0" y="295275"/>
                    </a:lnTo>
                    <a:cubicBezTo>
                      <a:pt x="0" y="316230"/>
                      <a:pt x="17145" y="333375"/>
                      <a:pt x="38100" y="333375"/>
                    </a:cubicBezTo>
                    <a:lnTo>
                      <a:pt x="285750" y="333375"/>
                    </a:lnTo>
                    <a:lnTo>
                      <a:pt x="381000" y="428625"/>
                    </a:lnTo>
                    <a:lnTo>
                      <a:pt x="381000" y="333375"/>
                    </a:lnTo>
                    <a:lnTo>
                      <a:pt x="438150" y="333375"/>
                    </a:lnTo>
                    <a:cubicBezTo>
                      <a:pt x="459105" y="333375"/>
                      <a:pt x="476250" y="316230"/>
                      <a:pt x="476250" y="295275"/>
                    </a:cubicBezTo>
                    <a:lnTo>
                      <a:pt x="476250" y="38100"/>
                    </a:lnTo>
                    <a:cubicBezTo>
                      <a:pt x="476250" y="17145"/>
                      <a:pt x="459105" y="0"/>
                      <a:pt x="43815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10862AE-0306-46D9-9CAD-9BB7F35E3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775" lvl="1" indent="-342900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Select recorder/reporter</a:t>
            </a:r>
          </a:p>
          <a:p>
            <a:pPr marL="685775" lvl="1" indent="-342900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Use case examples and worksheets to continue assessment</a:t>
            </a:r>
          </a:p>
          <a:p>
            <a:pPr marL="685775" lvl="1" indent="-342900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After 8 to 10 minutes be ready to share assessment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DABBDE-289B-4D56-9117-54F1C993AC2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Assessing Well-Being Needs of Children and Youth: Small Group Directions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3">
            <a:extLst>
              <a:ext uri="{FF2B5EF4-FFF2-40B4-BE49-F238E27FC236}">
                <a16:creationId xmlns:a16="http://schemas.microsoft.com/office/drawing/2014/main" id="{66DD4C82-4F2F-45A3-A26A-C47367344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Complete Strengths/Needs Worksheet and Feedback to the Leader(s) – bring to Meeting 3</a:t>
            </a:r>
          </a:p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Review Meeting 2 handouts</a:t>
            </a:r>
          </a:p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Read Meeting 1, Handout 3</a:t>
            </a:r>
          </a:p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Complete the Profile or schedule your Family Consultation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CB3B5-354C-4DEC-8E37-366C201F745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Roadwork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0CCB0B-FE4F-41B5-9728-FB07C20FB3FA}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505779"/>
            <a:ext cx="822960" cy="822960"/>
            <a:chOff x="2720003" y="120095"/>
            <a:chExt cx="914400" cy="914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074373-7915-4661-A7E7-FCA32E2E6F8B}"/>
                </a:ext>
              </a:extLst>
            </p:cNvPr>
            <p:cNvSpPr/>
            <p:nvPr/>
          </p:nvSpPr>
          <p:spPr>
            <a:xfrm>
              <a:off x="2720003" y="120095"/>
              <a:ext cx="914400" cy="914400"/>
            </a:xfrm>
            <a:prstGeom prst="ellipse">
              <a:avLst/>
            </a:prstGeom>
            <a:solidFill>
              <a:srgbClr val="80479A"/>
            </a:solidFill>
            <a:ln>
              <a:solidFill>
                <a:srgbClr val="804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aphic 20" descr="Backpack">
              <a:extLst>
                <a:ext uri="{FF2B5EF4-FFF2-40B4-BE49-F238E27FC236}">
                  <a16:creationId xmlns:a16="http://schemas.microsoft.com/office/drawing/2014/main" id="{F411607B-AA6B-4F87-A950-877F639C0FF1}"/>
                </a:ext>
              </a:extLst>
            </p:cNvPr>
            <p:cNvGrpSpPr/>
            <p:nvPr/>
          </p:nvGrpSpPr>
          <p:grpSpPr>
            <a:xfrm>
              <a:off x="2811443" y="211535"/>
              <a:ext cx="731520" cy="731520"/>
              <a:chOff x="7603962" y="0"/>
              <a:chExt cx="914400" cy="9144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2839757-2824-456F-80E2-D9AAB63D57C3}"/>
                  </a:ext>
                </a:extLst>
              </p:cNvPr>
              <p:cNvSpPr/>
              <p:nvPr/>
            </p:nvSpPr>
            <p:spPr>
              <a:xfrm>
                <a:off x="7870662" y="38100"/>
                <a:ext cx="381000" cy="342900"/>
              </a:xfrm>
              <a:custGeom>
                <a:avLst/>
                <a:gdLst>
                  <a:gd name="connsiteX0" fmla="*/ 190500 w 381000"/>
                  <a:gd name="connsiteY0" fmla="*/ 57150 h 342900"/>
                  <a:gd name="connsiteX1" fmla="*/ 276225 w 381000"/>
                  <a:gd name="connsiteY1" fmla="*/ 142875 h 342900"/>
                  <a:gd name="connsiteX2" fmla="*/ 104775 w 381000"/>
                  <a:gd name="connsiteY2" fmla="*/ 142875 h 342900"/>
                  <a:gd name="connsiteX3" fmla="*/ 190500 w 381000"/>
                  <a:gd name="connsiteY3" fmla="*/ 57150 h 342900"/>
                  <a:gd name="connsiteX4" fmla="*/ 0 w 381000"/>
                  <a:gd name="connsiteY4" fmla="*/ 323850 h 342900"/>
                  <a:gd name="connsiteX5" fmla="*/ 19050 w 381000"/>
                  <a:gd name="connsiteY5" fmla="*/ 342900 h 342900"/>
                  <a:gd name="connsiteX6" fmla="*/ 152400 w 381000"/>
                  <a:gd name="connsiteY6" fmla="*/ 342900 h 342900"/>
                  <a:gd name="connsiteX7" fmla="*/ 152400 w 381000"/>
                  <a:gd name="connsiteY7" fmla="*/ 323850 h 342900"/>
                  <a:gd name="connsiteX8" fmla="*/ 171450 w 381000"/>
                  <a:gd name="connsiteY8" fmla="*/ 304800 h 342900"/>
                  <a:gd name="connsiteX9" fmla="*/ 209550 w 381000"/>
                  <a:gd name="connsiteY9" fmla="*/ 304800 h 342900"/>
                  <a:gd name="connsiteX10" fmla="*/ 228600 w 381000"/>
                  <a:gd name="connsiteY10" fmla="*/ 323850 h 342900"/>
                  <a:gd name="connsiteX11" fmla="*/ 228600 w 381000"/>
                  <a:gd name="connsiteY11" fmla="*/ 342900 h 342900"/>
                  <a:gd name="connsiteX12" fmla="*/ 361950 w 381000"/>
                  <a:gd name="connsiteY12" fmla="*/ 342900 h 342900"/>
                  <a:gd name="connsiteX13" fmla="*/ 381000 w 381000"/>
                  <a:gd name="connsiteY13" fmla="*/ 323850 h 342900"/>
                  <a:gd name="connsiteX14" fmla="*/ 381000 w 381000"/>
                  <a:gd name="connsiteY14" fmla="*/ 142875 h 342900"/>
                  <a:gd name="connsiteX15" fmla="*/ 333375 w 381000"/>
                  <a:gd name="connsiteY15" fmla="*/ 142875 h 342900"/>
                  <a:gd name="connsiteX16" fmla="*/ 190500 w 381000"/>
                  <a:gd name="connsiteY16" fmla="*/ 0 h 342900"/>
                  <a:gd name="connsiteX17" fmla="*/ 47625 w 381000"/>
                  <a:gd name="connsiteY17" fmla="*/ 142875 h 342900"/>
                  <a:gd name="connsiteX18" fmla="*/ 0 w 381000"/>
                  <a:gd name="connsiteY18" fmla="*/ 142875 h 342900"/>
                  <a:gd name="connsiteX19" fmla="*/ 0 w 381000"/>
                  <a:gd name="connsiteY19" fmla="*/ 3238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1000" h="342900">
                    <a:moveTo>
                      <a:pt x="190500" y="57150"/>
                    </a:moveTo>
                    <a:cubicBezTo>
                      <a:pt x="238125" y="57150"/>
                      <a:pt x="276225" y="95250"/>
                      <a:pt x="276225" y="142875"/>
                    </a:cubicBezTo>
                    <a:lnTo>
                      <a:pt x="104775" y="142875"/>
                    </a:lnTo>
                    <a:cubicBezTo>
                      <a:pt x="104775" y="95250"/>
                      <a:pt x="142875" y="57150"/>
                      <a:pt x="190500" y="57150"/>
                    </a:cubicBezTo>
                    <a:close/>
                    <a:moveTo>
                      <a:pt x="0" y="323850"/>
                    </a:moveTo>
                    <a:cubicBezTo>
                      <a:pt x="0" y="334328"/>
                      <a:pt x="8572" y="342900"/>
                      <a:pt x="19050" y="342900"/>
                    </a:cubicBezTo>
                    <a:lnTo>
                      <a:pt x="152400" y="342900"/>
                    </a:lnTo>
                    <a:lnTo>
                      <a:pt x="152400" y="323850"/>
                    </a:lnTo>
                    <a:cubicBezTo>
                      <a:pt x="152400" y="313373"/>
                      <a:pt x="160973" y="304800"/>
                      <a:pt x="171450" y="304800"/>
                    </a:cubicBezTo>
                    <a:lnTo>
                      <a:pt x="209550" y="304800"/>
                    </a:lnTo>
                    <a:cubicBezTo>
                      <a:pt x="220027" y="304800"/>
                      <a:pt x="228600" y="313373"/>
                      <a:pt x="228600" y="323850"/>
                    </a:cubicBezTo>
                    <a:lnTo>
                      <a:pt x="228600" y="342900"/>
                    </a:lnTo>
                    <a:lnTo>
                      <a:pt x="361950" y="342900"/>
                    </a:lnTo>
                    <a:cubicBezTo>
                      <a:pt x="372428" y="342900"/>
                      <a:pt x="381000" y="334328"/>
                      <a:pt x="381000" y="323850"/>
                    </a:cubicBezTo>
                    <a:lnTo>
                      <a:pt x="381000" y="142875"/>
                    </a:lnTo>
                    <a:lnTo>
                      <a:pt x="333375" y="142875"/>
                    </a:lnTo>
                    <a:cubicBezTo>
                      <a:pt x="333375" y="63818"/>
                      <a:pt x="269558" y="0"/>
                      <a:pt x="190500" y="0"/>
                    </a:cubicBezTo>
                    <a:cubicBezTo>
                      <a:pt x="111443" y="0"/>
                      <a:pt x="47625" y="63818"/>
                      <a:pt x="47625" y="142875"/>
                    </a:cubicBezTo>
                    <a:lnTo>
                      <a:pt x="0" y="142875"/>
                    </a:lnTo>
                    <a:lnTo>
                      <a:pt x="0" y="32385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B667F57-F8E2-4D49-8F0D-0DFA246780A2}"/>
                  </a:ext>
                </a:extLst>
              </p:cNvPr>
              <p:cNvSpPr/>
              <p:nvPr/>
            </p:nvSpPr>
            <p:spPr>
              <a:xfrm>
                <a:off x="7908762" y="657225"/>
                <a:ext cx="304800" cy="142875"/>
              </a:xfrm>
              <a:custGeom>
                <a:avLst/>
                <a:gdLst>
                  <a:gd name="connsiteX0" fmla="*/ 292418 w 304800"/>
                  <a:gd name="connsiteY0" fmla="*/ 0 h 142875"/>
                  <a:gd name="connsiteX1" fmla="*/ 12382 w 304800"/>
                  <a:gd name="connsiteY1" fmla="*/ 0 h 142875"/>
                  <a:gd name="connsiteX2" fmla="*/ 0 w 304800"/>
                  <a:gd name="connsiteY2" fmla="*/ 12383 h 142875"/>
                  <a:gd name="connsiteX3" fmla="*/ 0 w 304800"/>
                  <a:gd name="connsiteY3" fmla="*/ 142875 h 142875"/>
                  <a:gd name="connsiteX4" fmla="*/ 304800 w 304800"/>
                  <a:gd name="connsiteY4" fmla="*/ 142875 h 142875"/>
                  <a:gd name="connsiteX5" fmla="*/ 304800 w 304800"/>
                  <a:gd name="connsiteY5" fmla="*/ 12383 h 142875"/>
                  <a:gd name="connsiteX6" fmla="*/ 292418 w 304800"/>
                  <a:gd name="connsiteY6" fmla="*/ 0 h 142875"/>
                  <a:gd name="connsiteX7" fmla="*/ 292418 w 304800"/>
                  <a:gd name="connsiteY7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0" h="142875">
                    <a:moveTo>
                      <a:pt x="292418" y="0"/>
                    </a:moveTo>
                    <a:lnTo>
                      <a:pt x="12382" y="0"/>
                    </a:lnTo>
                    <a:cubicBezTo>
                      <a:pt x="5715" y="0"/>
                      <a:pt x="0" y="5715"/>
                      <a:pt x="0" y="12383"/>
                    </a:cubicBezTo>
                    <a:lnTo>
                      <a:pt x="0" y="142875"/>
                    </a:lnTo>
                    <a:lnTo>
                      <a:pt x="304800" y="142875"/>
                    </a:lnTo>
                    <a:lnTo>
                      <a:pt x="304800" y="12383"/>
                    </a:lnTo>
                    <a:cubicBezTo>
                      <a:pt x="304800" y="5715"/>
                      <a:pt x="299085" y="0"/>
                      <a:pt x="292418" y="0"/>
                    </a:cubicBezTo>
                    <a:lnTo>
                      <a:pt x="2924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056647A-0EA6-49A9-9DE3-293192E7A847}"/>
                  </a:ext>
                </a:extLst>
              </p:cNvPr>
              <p:cNvSpPr/>
              <p:nvPr/>
            </p:nvSpPr>
            <p:spPr>
              <a:xfrm>
                <a:off x="7737312" y="191453"/>
                <a:ext cx="647700" cy="600075"/>
              </a:xfrm>
              <a:custGeom>
                <a:avLst/>
                <a:gdLst>
                  <a:gd name="connsiteX0" fmla="*/ 609600 w 647700"/>
                  <a:gd name="connsiteY0" fmla="*/ 294323 h 600075"/>
                  <a:gd name="connsiteX1" fmla="*/ 590550 w 647700"/>
                  <a:gd name="connsiteY1" fmla="*/ 294323 h 600075"/>
                  <a:gd name="connsiteX2" fmla="*/ 590550 w 647700"/>
                  <a:gd name="connsiteY2" fmla="*/ 65723 h 600075"/>
                  <a:gd name="connsiteX3" fmla="*/ 552450 w 647700"/>
                  <a:gd name="connsiteY3" fmla="*/ 0 h 600075"/>
                  <a:gd name="connsiteX4" fmla="*/ 552450 w 647700"/>
                  <a:gd name="connsiteY4" fmla="*/ 170498 h 600075"/>
                  <a:gd name="connsiteX5" fmla="*/ 495300 w 647700"/>
                  <a:gd name="connsiteY5" fmla="*/ 227648 h 600075"/>
                  <a:gd name="connsiteX6" fmla="*/ 361950 w 647700"/>
                  <a:gd name="connsiteY6" fmla="*/ 227648 h 600075"/>
                  <a:gd name="connsiteX7" fmla="*/ 361950 w 647700"/>
                  <a:gd name="connsiteY7" fmla="*/ 246698 h 600075"/>
                  <a:gd name="connsiteX8" fmla="*/ 342900 w 647700"/>
                  <a:gd name="connsiteY8" fmla="*/ 265748 h 600075"/>
                  <a:gd name="connsiteX9" fmla="*/ 304800 w 647700"/>
                  <a:gd name="connsiteY9" fmla="*/ 265748 h 600075"/>
                  <a:gd name="connsiteX10" fmla="*/ 285750 w 647700"/>
                  <a:gd name="connsiteY10" fmla="*/ 246698 h 600075"/>
                  <a:gd name="connsiteX11" fmla="*/ 285750 w 647700"/>
                  <a:gd name="connsiteY11" fmla="*/ 227648 h 600075"/>
                  <a:gd name="connsiteX12" fmla="*/ 152400 w 647700"/>
                  <a:gd name="connsiteY12" fmla="*/ 227648 h 600075"/>
                  <a:gd name="connsiteX13" fmla="*/ 95250 w 647700"/>
                  <a:gd name="connsiteY13" fmla="*/ 170498 h 600075"/>
                  <a:gd name="connsiteX14" fmla="*/ 95250 w 647700"/>
                  <a:gd name="connsiteY14" fmla="*/ 0 h 600075"/>
                  <a:gd name="connsiteX15" fmla="*/ 57150 w 647700"/>
                  <a:gd name="connsiteY15" fmla="*/ 65723 h 600075"/>
                  <a:gd name="connsiteX16" fmla="*/ 57150 w 647700"/>
                  <a:gd name="connsiteY16" fmla="*/ 294323 h 600075"/>
                  <a:gd name="connsiteX17" fmla="*/ 38100 w 647700"/>
                  <a:gd name="connsiteY17" fmla="*/ 294323 h 600075"/>
                  <a:gd name="connsiteX18" fmla="*/ 0 w 647700"/>
                  <a:gd name="connsiteY18" fmla="*/ 332423 h 600075"/>
                  <a:gd name="connsiteX19" fmla="*/ 0 w 647700"/>
                  <a:gd name="connsiteY19" fmla="*/ 484823 h 600075"/>
                  <a:gd name="connsiteX20" fmla="*/ 38100 w 647700"/>
                  <a:gd name="connsiteY20" fmla="*/ 522923 h 600075"/>
                  <a:gd name="connsiteX21" fmla="*/ 57150 w 647700"/>
                  <a:gd name="connsiteY21" fmla="*/ 522923 h 600075"/>
                  <a:gd name="connsiteX22" fmla="*/ 57150 w 647700"/>
                  <a:gd name="connsiteY22" fmla="*/ 570548 h 600075"/>
                  <a:gd name="connsiteX23" fmla="*/ 95250 w 647700"/>
                  <a:gd name="connsiteY23" fmla="*/ 608648 h 600075"/>
                  <a:gd name="connsiteX24" fmla="*/ 133350 w 647700"/>
                  <a:gd name="connsiteY24" fmla="*/ 608648 h 600075"/>
                  <a:gd name="connsiteX25" fmla="*/ 133350 w 647700"/>
                  <a:gd name="connsiteY25" fmla="*/ 478155 h 600075"/>
                  <a:gd name="connsiteX26" fmla="*/ 183833 w 647700"/>
                  <a:gd name="connsiteY26" fmla="*/ 427673 h 600075"/>
                  <a:gd name="connsiteX27" fmla="*/ 464820 w 647700"/>
                  <a:gd name="connsiteY27" fmla="*/ 427673 h 600075"/>
                  <a:gd name="connsiteX28" fmla="*/ 515303 w 647700"/>
                  <a:gd name="connsiteY28" fmla="*/ 478155 h 600075"/>
                  <a:gd name="connsiteX29" fmla="*/ 515303 w 647700"/>
                  <a:gd name="connsiteY29" fmla="*/ 608648 h 600075"/>
                  <a:gd name="connsiteX30" fmla="*/ 553403 w 647700"/>
                  <a:gd name="connsiteY30" fmla="*/ 608648 h 600075"/>
                  <a:gd name="connsiteX31" fmla="*/ 591503 w 647700"/>
                  <a:gd name="connsiteY31" fmla="*/ 570548 h 600075"/>
                  <a:gd name="connsiteX32" fmla="*/ 591503 w 647700"/>
                  <a:gd name="connsiteY32" fmla="*/ 522923 h 600075"/>
                  <a:gd name="connsiteX33" fmla="*/ 610553 w 647700"/>
                  <a:gd name="connsiteY33" fmla="*/ 522923 h 600075"/>
                  <a:gd name="connsiteX34" fmla="*/ 648653 w 647700"/>
                  <a:gd name="connsiteY34" fmla="*/ 484823 h 600075"/>
                  <a:gd name="connsiteX35" fmla="*/ 648653 w 647700"/>
                  <a:gd name="connsiteY35" fmla="*/ 332423 h 600075"/>
                  <a:gd name="connsiteX36" fmla="*/ 609600 w 647700"/>
                  <a:gd name="connsiteY36" fmla="*/ 294323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47700" h="600075">
                    <a:moveTo>
                      <a:pt x="609600" y="294323"/>
                    </a:moveTo>
                    <a:lnTo>
                      <a:pt x="590550" y="294323"/>
                    </a:lnTo>
                    <a:lnTo>
                      <a:pt x="590550" y="65723"/>
                    </a:lnTo>
                    <a:cubicBezTo>
                      <a:pt x="590550" y="38100"/>
                      <a:pt x="576263" y="13335"/>
                      <a:pt x="552450" y="0"/>
                    </a:cubicBezTo>
                    <a:lnTo>
                      <a:pt x="552450" y="170498"/>
                    </a:lnTo>
                    <a:cubicBezTo>
                      <a:pt x="552450" y="201930"/>
                      <a:pt x="526733" y="227648"/>
                      <a:pt x="495300" y="227648"/>
                    </a:cubicBezTo>
                    <a:lnTo>
                      <a:pt x="361950" y="227648"/>
                    </a:lnTo>
                    <a:lnTo>
                      <a:pt x="361950" y="246698"/>
                    </a:lnTo>
                    <a:cubicBezTo>
                      <a:pt x="361950" y="257175"/>
                      <a:pt x="353378" y="265748"/>
                      <a:pt x="342900" y="265748"/>
                    </a:cubicBezTo>
                    <a:lnTo>
                      <a:pt x="304800" y="265748"/>
                    </a:lnTo>
                    <a:cubicBezTo>
                      <a:pt x="294323" y="265748"/>
                      <a:pt x="285750" y="257175"/>
                      <a:pt x="285750" y="246698"/>
                    </a:cubicBezTo>
                    <a:lnTo>
                      <a:pt x="285750" y="227648"/>
                    </a:lnTo>
                    <a:lnTo>
                      <a:pt x="152400" y="227648"/>
                    </a:lnTo>
                    <a:cubicBezTo>
                      <a:pt x="120968" y="227648"/>
                      <a:pt x="95250" y="201930"/>
                      <a:pt x="95250" y="170498"/>
                    </a:cubicBezTo>
                    <a:lnTo>
                      <a:pt x="95250" y="0"/>
                    </a:lnTo>
                    <a:cubicBezTo>
                      <a:pt x="71438" y="13335"/>
                      <a:pt x="57150" y="39053"/>
                      <a:pt x="57150" y="65723"/>
                    </a:cubicBezTo>
                    <a:lnTo>
                      <a:pt x="57150" y="294323"/>
                    </a:lnTo>
                    <a:lnTo>
                      <a:pt x="38100" y="294323"/>
                    </a:lnTo>
                    <a:cubicBezTo>
                      <a:pt x="17145" y="294323"/>
                      <a:pt x="0" y="311468"/>
                      <a:pt x="0" y="332423"/>
                    </a:cubicBezTo>
                    <a:lnTo>
                      <a:pt x="0" y="484823"/>
                    </a:lnTo>
                    <a:cubicBezTo>
                      <a:pt x="0" y="505777"/>
                      <a:pt x="17145" y="522923"/>
                      <a:pt x="38100" y="522923"/>
                    </a:cubicBezTo>
                    <a:lnTo>
                      <a:pt x="57150" y="522923"/>
                    </a:lnTo>
                    <a:lnTo>
                      <a:pt x="57150" y="570548"/>
                    </a:lnTo>
                    <a:cubicBezTo>
                      <a:pt x="57150" y="591502"/>
                      <a:pt x="74295" y="608648"/>
                      <a:pt x="95250" y="608648"/>
                    </a:cubicBezTo>
                    <a:lnTo>
                      <a:pt x="133350" y="608648"/>
                    </a:lnTo>
                    <a:lnTo>
                      <a:pt x="133350" y="478155"/>
                    </a:lnTo>
                    <a:cubicBezTo>
                      <a:pt x="133350" y="450533"/>
                      <a:pt x="156210" y="427673"/>
                      <a:pt x="183833" y="427673"/>
                    </a:cubicBezTo>
                    <a:lnTo>
                      <a:pt x="464820" y="427673"/>
                    </a:lnTo>
                    <a:cubicBezTo>
                      <a:pt x="492442" y="427673"/>
                      <a:pt x="515303" y="450533"/>
                      <a:pt x="515303" y="478155"/>
                    </a:cubicBezTo>
                    <a:lnTo>
                      <a:pt x="515303" y="608648"/>
                    </a:lnTo>
                    <a:lnTo>
                      <a:pt x="553403" y="608648"/>
                    </a:lnTo>
                    <a:cubicBezTo>
                      <a:pt x="574358" y="608648"/>
                      <a:pt x="591503" y="591502"/>
                      <a:pt x="591503" y="570548"/>
                    </a:cubicBezTo>
                    <a:lnTo>
                      <a:pt x="591503" y="522923"/>
                    </a:lnTo>
                    <a:lnTo>
                      <a:pt x="610553" y="522923"/>
                    </a:lnTo>
                    <a:cubicBezTo>
                      <a:pt x="631508" y="522923"/>
                      <a:pt x="648653" y="505777"/>
                      <a:pt x="648653" y="484823"/>
                    </a:cubicBezTo>
                    <a:lnTo>
                      <a:pt x="648653" y="332423"/>
                    </a:lnTo>
                    <a:cubicBezTo>
                      <a:pt x="647700" y="311468"/>
                      <a:pt x="630555" y="294323"/>
                      <a:pt x="609600" y="2943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17692</TotalTime>
  <Words>141</Words>
  <Application>Microsoft Office PowerPoint</Application>
  <PresentationFormat>On-screen Show (16:9)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Verdana</vt:lpstr>
      <vt:lpstr>Cover Master</vt:lpstr>
      <vt:lpstr>Section Master</vt:lpstr>
      <vt:lpstr>Content Master</vt:lpstr>
      <vt:lpstr>Meeting 2 Where the MAPP Leads: A Foster Care and Adoption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Research Foundation of SUNY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Graff-Baker, Beth (CDHS)</dc:creator>
  <cp:lastModifiedBy>Sobelman, Helene (OCFS)</cp:lastModifiedBy>
  <cp:revision>352</cp:revision>
  <cp:lastPrinted>2020-02-03T17:20:31Z</cp:lastPrinted>
  <dcterms:created xsi:type="dcterms:W3CDTF">2005-09-23T17:08:04Z</dcterms:created>
  <dcterms:modified xsi:type="dcterms:W3CDTF">2020-02-18T21:37:00Z</dcterms:modified>
</cp:coreProperties>
</file>